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41"/>
  </p:notesMasterIdLst>
  <p:sldIdLst>
    <p:sldId id="256" r:id="rId2"/>
    <p:sldId id="276" r:id="rId3"/>
    <p:sldId id="277" r:id="rId4"/>
    <p:sldId id="258" r:id="rId5"/>
    <p:sldId id="291" r:id="rId6"/>
    <p:sldId id="292" r:id="rId7"/>
    <p:sldId id="293" r:id="rId8"/>
    <p:sldId id="294" r:id="rId9"/>
    <p:sldId id="295" r:id="rId10"/>
    <p:sldId id="283" r:id="rId11"/>
    <p:sldId id="284" r:id="rId12"/>
    <p:sldId id="282" r:id="rId13"/>
    <p:sldId id="285" r:id="rId14"/>
    <p:sldId id="286" r:id="rId15"/>
    <p:sldId id="287" r:id="rId16"/>
    <p:sldId id="288" r:id="rId17"/>
    <p:sldId id="289" r:id="rId18"/>
    <p:sldId id="290" r:id="rId19"/>
    <p:sldId id="296" r:id="rId20"/>
    <p:sldId id="298" r:id="rId21"/>
    <p:sldId id="299" r:id="rId22"/>
    <p:sldId id="300" r:id="rId23"/>
    <p:sldId id="317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2" r:id="rId34"/>
    <p:sldId id="310" r:id="rId35"/>
    <p:sldId id="311" r:id="rId36"/>
    <p:sldId id="313" r:id="rId37"/>
    <p:sldId id="314" r:id="rId38"/>
    <p:sldId id="315" r:id="rId39"/>
    <p:sldId id="316" r:id="rId40"/>
  </p:sldIdLst>
  <p:sldSz cx="18288000" cy="10287000"/>
  <p:notesSz cx="6858000" cy="9144000"/>
  <p:embeddedFontLst>
    <p:embeddedFont>
      <p:font typeface="Georgia" pitchFamily="18" charset="0"/>
      <p:regular r:id="rId42"/>
      <p:bold r:id="rId43"/>
      <p:italic r:id="rId44"/>
      <p:boldItalic r:id="rId45"/>
    </p:embeddedFont>
    <p:embeddedFont>
      <p:font typeface="Josefin Sans SemiBold" charset="0"/>
      <p:regular r:id="rId46"/>
      <p:bold r:id="rId47"/>
      <p:italic r:id="rId48"/>
      <p:boldItalic r:id="rId49"/>
    </p:embeddedFont>
    <p:embeddedFont>
      <p:font typeface="Calibri" pitchFamily="34" charset="0"/>
      <p:regular r:id="rId50"/>
      <p:bold r:id="rId51"/>
      <p:italic r:id="rId52"/>
      <p:boldItalic r:id="rId53"/>
    </p:embeddedFont>
    <p:embeddedFont>
      <p:font typeface="Josefin Sans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3" autoAdjust="0"/>
    <p:restoredTop sz="94624" autoAdjust="0"/>
  </p:normalViewPr>
  <p:slideViewPr>
    <p:cSldViewPr snapToGrid="0">
      <p:cViewPr>
        <p:scale>
          <a:sx n="37" d="100"/>
          <a:sy n="37" d="100"/>
        </p:scale>
        <p:origin x="-113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3D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8025" y="1020525"/>
            <a:ext cx="18288000" cy="329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238125" y="1156600"/>
            <a:ext cx="2894100" cy="55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>
              <a:spcBef>
                <a:spcPts val="640"/>
              </a:spcBef>
              <a:spcAft>
                <a:spcPts val="0"/>
              </a:spcAft>
              <a:buClr>
                <a:srgbClr val="FDF8EC"/>
              </a:buClr>
              <a:buSzPts val="3600"/>
              <a:buChar char="•"/>
              <a:defRPr sz="3600">
                <a:solidFill>
                  <a:srgbClr val="FDF8EC"/>
                </a:solidFill>
              </a:defRPr>
            </a:lvl1pPr>
            <a:lvl2pPr marL="914400" lvl="1" indent="-457200">
              <a:spcBef>
                <a:spcPts val="560"/>
              </a:spcBef>
              <a:spcAft>
                <a:spcPts val="0"/>
              </a:spcAft>
              <a:buSzPts val="3600"/>
              <a:buChar char="–"/>
              <a:defRPr sz="3600" b="1"/>
            </a:lvl2pPr>
            <a:lvl3pPr marL="1371600" lvl="2" indent="-457200">
              <a:spcBef>
                <a:spcPts val="480"/>
              </a:spcBef>
              <a:spcAft>
                <a:spcPts val="0"/>
              </a:spcAft>
              <a:buSzPts val="3600"/>
              <a:buChar char="•"/>
              <a:defRPr sz="3600"/>
            </a:lvl3pPr>
            <a:lvl4pPr marL="1828800" lvl="3" indent="-45720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3600"/>
              <a:buChar char="–"/>
              <a:defRPr sz="3600" b="1">
                <a:solidFill>
                  <a:srgbClr val="FDF8EC"/>
                </a:solidFill>
              </a:defRPr>
            </a:lvl4pPr>
            <a:lvl5pPr marL="2286000" lvl="4" indent="-45720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3600"/>
              <a:buFont typeface="Josefin Sans"/>
              <a:buChar char="»"/>
              <a:defRPr sz="36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45720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3600"/>
              <a:buFont typeface="Josefin Sans"/>
              <a:buChar char="•"/>
              <a:defRPr sz="36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45720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3600"/>
              <a:buFont typeface="Josefin Sans"/>
              <a:buChar char="•"/>
              <a:defRPr sz="36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45720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3600"/>
              <a:buFont typeface="Josefin Sans"/>
              <a:buChar char="•"/>
              <a:defRPr sz="36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45720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3600"/>
              <a:buFont typeface="Josefin Sans"/>
              <a:buChar char="•"/>
              <a:defRPr sz="36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2858750" y="3977850"/>
            <a:ext cx="460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your topic here</a:t>
            </a:r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3132225" y="3741975"/>
            <a:ext cx="12081900" cy="654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>
            <a:spLocks noGrp="1"/>
          </p:cNvSpPr>
          <p:nvPr>
            <p:ph type="body" idx="3"/>
          </p:nvPr>
        </p:nvSpPr>
        <p:spPr>
          <a:xfrm>
            <a:off x="14567550" y="3885450"/>
            <a:ext cx="2894100" cy="55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r" rtl="0">
              <a:spcBef>
                <a:spcPts val="640"/>
              </a:spcBef>
              <a:spcAft>
                <a:spcPts val="0"/>
              </a:spcAft>
              <a:buClr>
                <a:srgbClr val="FDF8EC"/>
              </a:buClr>
              <a:buSzPts val="2400"/>
              <a:buChar char="•"/>
              <a:defRPr sz="2400" b="0">
                <a:solidFill>
                  <a:srgbClr val="FDF8EC"/>
                </a:solidFill>
              </a:defRPr>
            </a:lvl1pPr>
            <a:lvl2pPr marL="914400" lvl="1" indent="-381000" algn="r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81000" algn="r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 b="0"/>
            </a:lvl3pPr>
            <a:lvl4pPr marL="1828800" lvl="3" indent="-381000" algn="r" rtl="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2400"/>
              <a:buChar char="–"/>
              <a:defRPr sz="2400">
                <a:solidFill>
                  <a:srgbClr val="FDF8EC"/>
                </a:solidFill>
              </a:defRPr>
            </a:lvl4pPr>
            <a:lvl5pPr marL="2286000" lvl="4" indent="-381000" algn="r" rtl="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2400"/>
              <a:buFont typeface="Josefin Sans"/>
              <a:buChar char="»"/>
              <a:defRPr sz="2400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81000" algn="r" rtl="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2400"/>
              <a:buFont typeface="Josefin Sans"/>
              <a:buChar char="•"/>
              <a:defRPr sz="2400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81000" algn="r" rtl="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2400"/>
              <a:buFont typeface="Josefin Sans"/>
              <a:buChar char="•"/>
              <a:defRPr sz="2400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81000" algn="r" rtl="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2400"/>
              <a:buFont typeface="Josefin Sans"/>
              <a:buChar char="•"/>
              <a:defRPr sz="2400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81000" algn="r" rtl="0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2400"/>
              <a:buFont typeface="Josefin Sans"/>
              <a:buChar char="•"/>
              <a:defRPr sz="2400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obj">
  <p:cSld name="OBJECT">
    <p:bg>
      <p:bgPr>
        <a:solidFill>
          <a:srgbClr val="FDF8EC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0" y="0"/>
            <a:ext cx="2736202" cy="10287066"/>
            <a:chOff x="0" y="0"/>
            <a:chExt cx="720641" cy="2709333"/>
          </a:xfrm>
        </p:grpSpPr>
        <p:sp>
          <p:nvSpPr>
            <p:cNvPr id="23" name="Google Shape;23;p4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D00"/>
            </a:solidFill>
            <a:ln>
              <a:noFill/>
            </a:ln>
          </p:spPr>
        </p:sp>
        <p:sp>
          <p:nvSpPr>
            <p:cNvPr id="24" name="Google Shape;24;p4"/>
            <p:cNvSpPr txBox="1"/>
            <p:nvPr/>
          </p:nvSpPr>
          <p:spPr>
            <a:xfrm>
              <a:off x="0" y="9525"/>
              <a:ext cx="720600" cy="26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 rot="-5400000">
            <a:off x="-3391675" y="3794125"/>
            <a:ext cx="9556800" cy="269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267200" y="1104900"/>
            <a:ext cx="5621100" cy="5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>
              <a:spcBef>
                <a:spcPts val="640"/>
              </a:spcBef>
              <a:spcAft>
                <a:spcPts val="0"/>
              </a:spcAft>
              <a:buSzPts val="3600"/>
              <a:buChar char="•"/>
              <a:defRPr sz="3600"/>
            </a:lvl1pPr>
            <a:lvl2pPr marL="914400" lvl="1" indent="-45720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3600"/>
              <a:buChar char="–"/>
              <a:defRPr sz="3600" b="1">
                <a:solidFill>
                  <a:srgbClr val="FF3D00"/>
                </a:solidFill>
              </a:defRPr>
            </a:lvl2pPr>
            <a:lvl3pPr marL="1371600" lvl="2" indent="-45720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3600"/>
              <a:buChar char="•"/>
              <a:defRPr sz="3600">
                <a:solidFill>
                  <a:srgbClr val="FF3D00"/>
                </a:solidFill>
              </a:defRPr>
            </a:lvl3pPr>
            <a:lvl4pPr marL="1828800" lvl="3" indent="-457200">
              <a:spcBef>
                <a:spcPts val="400"/>
              </a:spcBef>
              <a:spcAft>
                <a:spcPts val="0"/>
              </a:spcAft>
              <a:buSzPts val="3600"/>
              <a:buChar char="–"/>
              <a:defRPr sz="3600" b="1"/>
            </a:lvl4pPr>
            <a:lvl5pPr marL="2286000" lvl="4" indent="-45720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»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45720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45720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45720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45720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3111500" y="4826175"/>
            <a:ext cx="14781000" cy="54609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 txBox="1">
            <a:spLocks noGrp="1"/>
          </p:cNvSpPr>
          <p:nvPr>
            <p:ph type="body" idx="3"/>
          </p:nvPr>
        </p:nvSpPr>
        <p:spPr>
          <a:xfrm>
            <a:off x="4267200" y="1641200"/>
            <a:ext cx="5621100" cy="5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2100"/>
              <a:buChar char="–"/>
              <a:defRPr sz="2100">
                <a:solidFill>
                  <a:srgbClr val="FF3D00"/>
                </a:solidFill>
              </a:defRPr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2100"/>
              <a:buChar char="•"/>
              <a:defRPr sz="2100" b="0">
                <a:solidFill>
                  <a:srgbClr val="FF3D00"/>
                </a:solidFill>
              </a:defRPr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»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4"/>
          </p:nvPr>
        </p:nvSpPr>
        <p:spPr>
          <a:xfrm>
            <a:off x="4267200" y="3238500"/>
            <a:ext cx="5621100" cy="5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rtl="0">
              <a:spcBef>
                <a:spcPts val="640"/>
              </a:spcBef>
              <a:spcAft>
                <a:spcPts val="0"/>
              </a:spcAft>
              <a:buSzPts val="3600"/>
              <a:buChar char="•"/>
              <a:defRPr sz="3600"/>
            </a:lvl1pPr>
            <a:lvl2pPr marL="914400" lvl="1" indent="-457200" rtl="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3600"/>
              <a:buChar char="–"/>
              <a:defRPr sz="3600" b="1">
                <a:solidFill>
                  <a:srgbClr val="FF3D00"/>
                </a:solidFill>
              </a:defRPr>
            </a:lvl2pPr>
            <a:lvl3pPr marL="1371600" lvl="2" indent="-457200" rtl="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3600"/>
              <a:buChar char="•"/>
              <a:defRPr sz="3600">
                <a:solidFill>
                  <a:srgbClr val="FF3D00"/>
                </a:solidFill>
              </a:defRPr>
            </a:lvl3pPr>
            <a:lvl4pPr marL="1828800" lvl="3" indent="-457200" rtl="0">
              <a:spcBef>
                <a:spcPts val="400"/>
              </a:spcBef>
              <a:spcAft>
                <a:spcPts val="0"/>
              </a:spcAft>
              <a:buSzPts val="3600"/>
              <a:buChar char="–"/>
              <a:defRPr sz="3600" b="1"/>
            </a:lvl4pPr>
            <a:lvl5pPr marL="2286000" lvl="4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»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5"/>
          </p:nvPr>
        </p:nvSpPr>
        <p:spPr>
          <a:xfrm>
            <a:off x="4267200" y="3774800"/>
            <a:ext cx="5621100" cy="5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2100"/>
              <a:buChar char="–"/>
              <a:defRPr sz="2100">
                <a:solidFill>
                  <a:srgbClr val="FF3D00"/>
                </a:solidFill>
              </a:defRPr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2100"/>
              <a:buChar char="•"/>
              <a:defRPr sz="2100" b="0">
                <a:solidFill>
                  <a:srgbClr val="FF3D00"/>
                </a:solidFill>
              </a:defRPr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»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6"/>
          </p:nvPr>
        </p:nvSpPr>
        <p:spPr>
          <a:xfrm>
            <a:off x="11419300" y="1104900"/>
            <a:ext cx="5621100" cy="5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rtl="0">
              <a:spcBef>
                <a:spcPts val="640"/>
              </a:spcBef>
              <a:spcAft>
                <a:spcPts val="0"/>
              </a:spcAft>
              <a:buSzPts val="3600"/>
              <a:buChar char="•"/>
              <a:defRPr sz="3600"/>
            </a:lvl1pPr>
            <a:lvl2pPr marL="914400" lvl="1" indent="-457200" rtl="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3600"/>
              <a:buChar char="–"/>
              <a:defRPr sz="3600" b="1">
                <a:solidFill>
                  <a:srgbClr val="FF3D00"/>
                </a:solidFill>
              </a:defRPr>
            </a:lvl2pPr>
            <a:lvl3pPr marL="1371600" lvl="2" indent="-457200" rtl="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3600"/>
              <a:buChar char="•"/>
              <a:defRPr sz="3600">
                <a:solidFill>
                  <a:srgbClr val="FF3D00"/>
                </a:solidFill>
              </a:defRPr>
            </a:lvl3pPr>
            <a:lvl4pPr marL="1828800" lvl="3" indent="-457200" rtl="0">
              <a:spcBef>
                <a:spcPts val="400"/>
              </a:spcBef>
              <a:spcAft>
                <a:spcPts val="0"/>
              </a:spcAft>
              <a:buSzPts val="3600"/>
              <a:buChar char="–"/>
              <a:defRPr sz="3600" b="1"/>
            </a:lvl4pPr>
            <a:lvl5pPr marL="2286000" lvl="4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»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7"/>
          </p:nvPr>
        </p:nvSpPr>
        <p:spPr>
          <a:xfrm>
            <a:off x="11419300" y="1641200"/>
            <a:ext cx="5621100" cy="5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2100"/>
              <a:buChar char="–"/>
              <a:defRPr sz="2100">
                <a:solidFill>
                  <a:srgbClr val="FF3D00"/>
                </a:solidFill>
              </a:defRPr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2100"/>
              <a:buChar char="•"/>
              <a:defRPr sz="2100" b="0">
                <a:solidFill>
                  <a:srgbClr val="FF3D00"/>
                </a:solidFill>
              </a:defRPr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»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8"/>
          </p:nvPr>
        </p:nvSpPr>
        <p:spPr>
          <a:xfrm>
            <a:off x="11419300" y="3238500"/>
            <a:ext cx="5621100" cy="5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rtl="0">
              <a:spcBef>
                <a:spcPts val="640"/>
              </a:spcBef>
              <a:spcAft>
                <a:spcPts val="0"/>
              </a:spcAft>
              <a:buSzPts val="3600"/>
              <a:buChar char="•"/>
              <a:defRPr sz="3600"/>
            </a:lvl1pPr>
            <a:lvl2pPr marL="914400" lvl="1" indent="-457200" rtl="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3600"/>
              <a:buChar char="–"/>
              <a:defRPr sz="3600" b="1">
                <a:solidFill>
                  <a:srgbClr val="FF3D00"/>
                </a:solidFill>
              </a:defRPr>
            </a:lvl2pPr>
            <a:lvl3pPr marL="1371600" lvl="2" indent="-457200" rtl="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3600"/>
              <a:buChar char="•"/>
              <a:defRPr sz="3600">
                <a:solidFill>
                  <a:srgbClr val="FF3D00"/>
                </a:solidFill>
              </a:defRPr>
            </a:lvl3pPr>
            <a:lvl4pPr marL="1828800" lvl="3" indent="-457200" rtl="0">
              <a:spcBef>
                <a:spcPts val="400"/>
              </a:spcBef>
              <a:spcAft>
                <a:spcPts val="0"/>
              </a:spcAft>
              <a:buSzPts val="3600"/>
              <a:buChar char="–"/>
              <a:defRPr sz="3600" b="1"/>
            </a:lvl4pPr>
            <a:lvl5pPr marL="2286000" lvl="4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»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45720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3600"/>
              <a:buFont typeface="Josefin Sans"/>
              <a:buChar char="•"/>
              <a:defRPr sz="36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9"/>
          </p:nvPr>
        </p:nvSpPr>
        <p:spPr>
          <a:xfrm>
            <a:off x="11419300" y="3774800"/>
            <a:ext cx="5621100" cy="5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2100"/>
              <a:buChar char="–"/>
              <a:defRPr sz="2100">
                <a:solidFill>
                  <a:srgbClr val="FF3D00"/>
                </a:solidFill>
              </a:defRPr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2100"/>
              <a:buChar char="•"/>
              <a:defRPr sz="2100" b="0">
                <a:solidFill>
                  <a:srgbClr val="FF3D00"/>
                </a:solidFill>
              </a:defRPr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»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e" type="secHead">
  <p:cSld name="SECTION_HEADER">
    <p:bg>
      <p:bgPr>
        <a:solidFill>
          <a:srgbClr val="FDF8EC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028700" y="4953000"/>
            <a:ext cx="9182100" cy="468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Char char="–"/>
              <a:defRPr sz="2100">
                <a:solidFill>
                  <a:srgbClr val="FF3D00"/>
                </a:solidFill>
              </a:defRPr>
            </a:lvl2pPr>
            <a:lvl3pPr marL="1371600" lvl="2" indent="-36195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Char char="•"/>
              <a:defRPr sz="2100" b="0">
                <a:solidFill>
                  <a:srgbClr val="FF3D00"/>
                </a:solidFill>
              </a:defRPr>
            </a:lvl3pPr>
            <a:lvl4pPr marL="1828800" lvl="3" indent="-36195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»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6195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6195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6195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6195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2"/>
          </p:nvPr>
        </p:nvSpPr>
        <p:spPr>
          <a:xfrm>
            <a:off x="10820400" y="-38100"/>
            <a:ext cx="75405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800100" y="1638300"/>
            <a:ext cx="12230100" cy="29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60000"/>
              </a:lnSpc>
              <a:spcBef>
                <a:spcPts val="640"/>
              </a:spcBef>
              <a:spcAft>
                <a:spcPts val="0"/>
              </a:spcAft>
              <a:buSzPts val="16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16179214" y="438904"/>
            <a:ext cx="1080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DF8E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cafeteria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4"/>
          </p:nvPr>
        </p:nvSpPr>
        <p:spPr>
          <a:xfrm>
            <a:off x="16184075" y="417325"/>
            <a:ext cx="10800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>
              <a:spcBef>
                <a:spcPts val="640"/>
              </a:spcBef>
              <a:spcAft>
                <a:spcPts val="0"/>
              </a:spcAft>
              <a:buClr>
                <a:srgbClr val="FDF8EC"/>
              </a:buClr>
              <a:buSzPts val="1800"/>
              <a:buChar char="•"/>
              <a:defRPr sz="1800">
                <a:solidFill>
                  <a:srgbClr val="FDF8EC"/>
                </a:solidFill>
              </a:defRPr>
            </a:lvl1pPr>
            <a:lvl2pPr marL="914400" lvl="1" indent="-342900" algn="r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 b="1"/>
            </a:lvl2pPr>
            <a:lvl3pPr marL="1371600" lvl="2" indent="-342900" algn="r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r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1800"/>
              <a:buChar char="–"/>
              <a:defRPr sz="1800" b="1">
                <a:solidFill>
                  <a:srgbClr val="FDF8EC"/>
                </a:solidFill>
              </a:defRPr>
            </a:lvl4pPr>
            <a:lvl5pPr marL="2286000" lvl="4" indent="-342900" algn="r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1800"/>
              <a:buFont typeface="Josefin Sans"/>
              <a:buChar char="»"/>
              <a:defRPr sz="18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42900" algn="r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1800"/>
              <a:buFont typeface="Josefin Sans"/>
              <a:buChar char="•"/>
              <a:defRPr sz="18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42900" algn="r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1800"/>
              <a:buFont typeface="Josefin Sans"/>
              <a:buChar char="•"/>
              <a:defRPr sz="18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42900" algn="r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1800"/>
              <a:buFont typeface="Josefin Sans"/>
              <a:buChar char="•"/>
              <a:defRPr sz="18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42900" algn="r">
              <a:spcBef>
                <a:spcPts val="400"/>
              </a:spcBef>
              <a:spcAft>
                <a:spcPts val="0"/>
              </a:spcAft>
              <a:buClr>
                <a:srgbClr val="FDF8EC"/>
              </a:buClr>
              <a:buSzPts val="1800"/>
              <a:buFont typeface="Josefin Sans"/>
              <a:buChar char="•"/>
              <a:defRPr sz="1800" b="1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wo" type="twoObj">
  <p:cSld name="TWO_OBJECTS">
    <p:bg>
      <p:bgPr>
        <a:solidFill>
          <a:srgbClr val="FDF8E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6184075" y="417325"/>
            <a:ext cx="10800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r" rtl="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1800"/>
              <a:buChar char="–"/>
              <a:defRPr sz="1800" b="1">
                <a:solidFill>
                  <a:srgbClr val="FF3D00"/>
                </a:solidFill>
              </a:defRPr>
            </a:lvl2pPr>
            <a:lvl3pPr marL="1371600" lvl="2" indent="-342900" algn="r" rtl="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1800"/>
              <a:buChar char="•"/>
              <a:defRPr sz="1800">
                <a:solidFill>
                  <a:srgbClr val="FF3D00"/>
                </a:solidFill>
              </a:defRPr>
            </a:lvl3pPr>
            <a:lvl4pPr marL="1828800" lvl="3" indent="-342900" algn="r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 b="1"/>
            </a:lvl4pPr>
            <a:lvl5pPr marL="2286000" lvl="4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»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•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•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•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•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1028700" y="2946650"/>
            <a:ext cx="5130900" cy="468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Char char="–"/>
              <a:defRPr sz="2100">
                <a:solidFill>
                  <a:srgbClr val="FF3D00"/>
                </a:solidFill>
              </a:defRPr>
            </a:lvl2pPr>
            <a:lvl3pPr marL="1371600" lvl="2" indent="-361950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Char char="•"/>
              <a:defRPr sz="2100" b="0">
                <a:solidFill>
                  <a:srgbClr val="FF3D00"/>
                </a:solidFill>
              </a:defRPr>
            </a:lvl3pPr>
            <a:lvl4pPr marL="1828800" lvl="3" indent="-361950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»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61950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61950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61950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61950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•"/>
              <a:defRPr sz="210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3"/>
          </p:nvPr>
        </p:nvSpPr>
        <p:spPr>
          <a:xfrm>
            <a:off x="800100" y="1638300"/>
            <a:ext cx="11328300" cy="29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60000"/>
              </a:lnSpc>
              <a:spcBef>
                <a:spcPts val="640"/>
              </a:spcBef>
              <a:spcAft>
                <a:spcPts val="0"/>
              </a:spcAft>
              <a:buSzPts val="160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>
            <a:spLocks noGrp="1"/>
          </p:cNvSpPr>
          <p:nvPr>
            <p:ph type="pic" idx="4"/>
          </p:nvPr>
        </p:nvSpPr>
        <p:spPr>
          <a:xfrm>
            <a:off x="4495800" y="1638300"/>
            <a:ext cx="13792200" cy="864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TxTwoObj">
  <p:cSld name="TWO_OBJECTS_WITH_TEXT">
    <p:bg>
      <p:bgPr>
        <a:solidFill>
          <a:srgbClr val="FDF8EC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1024875" y="1028675"/>
            <a:ext cx="5018400" cy="37710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>
            <a:spLocks noGrp="1"/>
          </p:cNvSpPr>
          <p:nvPr>
            <p:ph type="pic" idx="3"/>
          </p:nvPr>
        </p:nvSpPr>
        <p:spPr>
          <a:xfrm>
            <a:off x="8074050" y="5465175"/>
            <a:ext cx="4235400" cy="37710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>
            <a:spLocks noGrp="1"/>
          </p:cNvSpPr>
          <p:nvPr>
            <p:ph type="pic" idx="4"/>
          </p:nvPr>
        </p:nvSpPr>
        <p:spPr>
          <a:xfrm>
            <a:off x="6900525" y="1028675"/>
            <a:ext cx="5409000" cy="37710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7"/>
          <p:cNvSpPr>
            <a:spLocks noGrp="1"/>
          </p:cNvSpPr>
          <p:nvPr>
            <p:ph type="pic" idx="5"/>
          </p:nvPr>
        </p:nvSpPr>
        <p:spPr>
          <a:xfrm>
            <a:off x="13162950" y="1029875"/>
            <a:ext cx="4092600" cy="82107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6184075" y="417325"/>
            <a:ext cx="1080000" cy="2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r" rtl="0">
              <a:spcBef>
                <a:spcPts val="560"/>
              </a:spcBef>
              <a:spcAft>
                <a:spcPts val="0"/>
              </a:spcAft>
              <a:buClr>
                <a:srgbClr val="FF3D00"/>
              </a:buClr>
              <a:buSzPts val="1800"/>
              <a:buChar char="–"/>
              <a:defRPr sz="1800" b="1">
                <a:solidFill>
                  <a:srgbClr val="FF3D00"/>
                </a:solidFill>
              </a:defRPr>
            </a:lvl2pPr>
            <a:lvl3pPr marL="1371600" lvl="2" indent="-342900" algn="r" rtl="0">
              <a:spcBef>
                <a:spcPts val="480"/>
              </a:spcBef>
              <a:spcAft>
                <a:spcPts val="0"/>
              </a:spcAft>
              <a:buClr>
                <a:srgbClr val="FF3D00"/>
              </a:buClr>
              <a:buSzPts val="1800"/>
              <a:buChar char="•"/>
              <a:defRPr sz="1800">
                <a:solidFill>
                  <a:srgbClr val="FF3D00"/>
                </a:solidFill>
              </a:defRPr>
            </a:lvl3pPr>
            <a:lvl4pPr marL="1828800" lvl="3" indent="-342900" algn="r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 b="1"/>
            </a:lvl4pPr>
            <a:lvl5pPr marL="2286000" lvl="4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»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•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•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•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42900" algn="r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1800"/>
              <a:buFont typeface="Josefin Sans"/>
              <a:buChar char="•"/>
              <a:defRPr sz="1800" b="1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6"/>
          </p:nvPr>
        </p:nvSpPr>
        <p:spPr>
          <a:xfrm>
            <a:off x="800100" y="5870175"/>
            <a:ext cx="6934200" cy="29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60000"/>
              </a:lnSpc>
              <a:spcBef>
                <a:spcPts val="640"/>
              </a:spcBef>
              <a:spcAft>
                <a:spcPts val="0"/>
              </a:spcAft>
              <a:buSzPts val="160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50"/>
            <a:ext cx="18288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DF8EC"/>
              </a:buClr>
              <a:buSzPts val="30000"/>
              <a:buFont typeface="Josefin Sans"/>
              <a:buNone/>
              <a:defRPr sz="30000" b="1" i="0" u="none" strike="noStrike" cap="none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244600" algn="l" rtl="0">
              <a:spcBef>
                <a:spcPts val="640"/>
              </a:spcBef>
              <a:spcAft>
                <a:spcPts val="0"/>
              </a:spcAft>
              <a:buClr>
                <a:srgbClr val="FF3D00"/>
              </a:buClr>
              <a:buSzPts val="16000"/>
              <a:buFont typeface="Josefin Sans"/>
              <a:buChar char="•"/>
              <a:defRPr sz="16000" b="1" i="0" u="none" strike="noStrike" cap="none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FDF8EC"/>
              </a:buClr>
              <a:buSzPts val="2800"/>
              <a:buFont typeface="Josefin Sans"/>
              <a:buChar char="–"/>
              <a:defRPr sz="2800" i="0" u="none" strike="noStrike" cap="none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FDF8EC"/>
              </a:buClr>
              <a:buSzPts val="2400"/>
              <a:buFont typeface="Josefin Sans"/>
              <a:buChar char="•"/>
              <a:defRPr sz="2400" b="1" i="0" u="none" strike="noStrike" cap="none">
                <a:solidFill>
                  <a:srgbClr val="FDF8EC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61950" algn="l" rtl="0">
              <a:spcBef>
                <a:spcPts val="400"/>
              </a:spcBef>
              <a:spcAft>
                <a:spcPts val="0"/>
              </a:spcAft>
              <a:buClr>
                <a:srgbClr val="FF3D00"/>
              </a:buClr>
              <a:buSzPts val="2100"/>
              <a:buFont typeface="Josefin Sans"/>
              <a:buChar char="–"/>
              <a:defRPr sz="2100" i="0" u="none" strike="noStrike" cap="none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/>
        </p:nvSpPr>
        <p:spPr>
          <a:xfrm>
            <a:off x="1048215" y="581137"/>
            <a:ext cx="15834732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 smtClean="0">
                <a:solidFill>
                  <a:schemeClr val="bg2">
                    <a:lumMod val="75000"/>
                  </a:schemeClr>
                </a:solidFill>
                <a:latin typeface="Georgia" pitchFamily="18" charset="0"/>
                <a:sym typeface="Josefin Sans SemiBold"/>
              </a:rPr>
              <a:t>Introduction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 smtClean="0">
                <a:solidFill>
                  <a:schemeClr val="bg2">
                    <a:lumMod val="75000"/>
                  </a:schemeClr>
                </a:solidFill>
                <a:latin typeface="Georgia" pitchFamily="18" charset="0"/>
                <a:sym typeface="Josefin Sans SemiBold"/>
              </a:rPr>
              <a:t>to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 smtClean="0">
                <a:solidFill>
                  <a:schemeClr val="bg2">
                    <a:lumMod val="75000"/>
                  </a:schemeClr>
                </a:solidFill>
                <a:latin typeface="Georgia" pitchFamily="18" charset="0"/>
                <a:sym typeface="Josefin Sans SemiBold"/>
              </a:rPr>
              <a:t> Computers</a:t>
            </a:r>
            <a:endParaRPr sz="8800">
              <a:solidFill>
                <a:schemeClr val="bg2">
                  <a:lumMod val="75000"/>
                </a:schemeClr>
              </a:solidFill>
              <a:latin typeface="Georgia" pitchFamily="18" charset="0"/>
            </a:endParaRPr>
          </a:p>
        </p:txBody>
      </p:sp>
      <p:pic>
        <p:nvPicPr>
          <p:cNvPr id="49154" name="Picture 2" descr="Introduction to Computers » CBDC NOB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4770539"/>
            <a:ext cx="8432800" cy="5008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19;p22"/>
          <p:cNvGrpSpPr/>
          <p:nvPr/>
        </p:nvGrpSpPr>
        <p:grpSpPr>
          <a:xfrm>
            <a:off x="5012612" y="1573678"/>
            <a:ext cx="275812" cy="275812"/>
            <a:chOff x="0" y="0"/>
            <a:chExt cx="812800" cy="812800"/>
          </a:xfrm>
        </p:grpSpPr>
        <p:sp>
          <p:nvSpPr>
            <p:cNvPr id="220" name="Google Shape;220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2"/>
          <p:cNvCxnSpPr/>
          <p:nvPr/>
        </p:nvCxnSpPr>
        <p:spPr>
          <a:xfrm>
            <a:off x="5150518" y="1711584"/>
            <a:ext cx="1978192" cy="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" name="Google Shape;235;p22"/>
          <p:cNvGrpSpPr/>
          <p:nvPr/>
        </p:nvGrpSpPr>
        <p:grpSpPr>
          <a:xfrm>
            <a:off x="1371600" y="423985"/>
            <a:ext cx="16510000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36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7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2"/>
          <p:cNvSpPr txBox="1"/>
          <p:nvPr/>
        </p:nvSpPr>
        <p:spPr>
          <a:xfrm>
            <a:off x="2032000" y="978552"/>
            <a:ext cx="156718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Anatomy of a computer</a:t>
            </a:r>
            <a:endParaRPr sz="9600"/>
          </a:p>
        </p:txBody>
      </p:sp>
      <p:sp>
        <p:nvSpPr>
          <p:cNvPr id="47106" name="AutoShape 2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AutoShape 6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2" name="AutoShape 8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4" name="AutoShape 10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8" name="AutoShape 14" descr="52,900+ Computer Tasks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20" name="AutoShape 16" descr="52,900+ Computer Tasks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Components-of-Computer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757039"/>
            <a:ext cx="15570200" cy="718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1;p16"/>
          <p:cNvGrpSpPr/>
          <p:nvPr/>
        </p:nvGrpSpPr>
        <p:grpSpPr>
          <a:xfrm>
            <a:off x="1397000" y="355599"/>
            <a:ext cx="15443200" cy="2125346"/>
            <a:chOff x="0" y="-6690"/>
            <a:chExt cx="4824528" cy="559762"/>
          </a:xfrm>
          <a:solidFill>
            <a:schemeClr val="bg2">
              <a:lumMod val="50000"/>
            </a:schemeClr>
          </a:solidFill>
        </p:grpSpPr>
        <p:sp>
          <p:nvSpPr>
            <p:cNvPr id="152" name="Google Shape;152;p16"/>
            <p:cNvSpPr/>
            <p:nvPr/>
          </p:nvSpPr>
          <p:spPr>
            <a:xfrm>
              <a:off x="0" y="0"/>
              <a:ext cx="4816592" cy="553072"/>
            </a:xfrm>
            <a:custGeom>
              <a:avLst/>
              <a:gdLst/>
              <a:ahLst/>
              <a:cxnLst/>
              <a:rect l="l" t="t" r="r" b="b"/>
              <a:pathLst>
                <a:path w="4816592" h="55307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53072"/>
                  </a:lnTo>
                  <a:lnTo>
                    <a:pt x="0" y="5530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3" name="Google Shape;153;p16"/>
            <p:cNvSpPr txBox="1"/>
            <p:nvPr/>
          </p:nvSpPr>
          <p:spPr>
            <a:xfrm>
              <a:off x="0" y="-6690"/>
              <a:ext cx="4824528" cy="55976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 The Hardware</a:t>
              </a:r>
              <a:endParaRPr sz="96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6"/>
          <p:cNvSpPr txBox="1"/>
          <p:nvPr/>
        </p:nvSpPr>
        <p:spPr>
          <a:xfrm>
            <a:off x="0" y="421496"/>
            <a:ext cx="182880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30" b="1" i="0" u="none" strike="noStrike" cap="none" dirty="0" smtClean="0">
                <a:solidFill>
                  <a:srgbClr val="FDF8E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 </a:t>
            </a:r>
            <a:endParaRPr/>
          </a:p>
        </p:txBody>
      </p:sp>
      <p:sp>
        <p:nvSpPr>
          <p:cNvPr id="30722" name="AutoShape 2" descr="Java Programming Training in New Delhi | ID: 2123231547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68600" y="2979156"/>
            <a:ext cx="1280159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Physical devices that can be seen and touched like CPU, Keyboard, Monitor etc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94000" y="4401556"/>
            <a:ext cx="12801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Further divided into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Input Devices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Output Devices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Storage Devices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Internal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components</a:t>
            </a:r>
          </a:p>
          <a:p>
            <a:pPr lvl="0">
              <a:lnSpc>
                <a:spcPct val="80000"/>
              </a:lnSpc>
            </a:pP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Input Devices</a:t>
            </a:r>
            <a:endParaRPr sz="6600"/>
          </a:p>
        </p:txBody>
      </p:sp>
      <p:sp>
        <p:nvSpPr>
          <p:cNvPr id="83" name="Google Shape;83;p10"/>
          <p:cNvSpPr txBox="1"/>
          <p:nvPr/>
        </p:nvSpPr>
        <p:spPr>
          <a:xfrm>
            <a:off x="4699000" y="2533197"/>
            <a:ext cx="38100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rPr>
              <a:t>Keyboard</a:t>
            </a:r>
            <a:r>
              <a:rPr lang="en-US" sz="4400" b="0" i="0" u="none" strike="noStrike" cap="none" dirty="0" smtClean="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 sz="44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0200" y="1879600"/>
            <a:ext cx="4775199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ectangle 30"/>
          <p:cNvSpPr/>
          <p:nvPr/>
        </p:nvSpPr>
        <p:spPr>
          <a:xfrm>
            <a:off x="3733801" y="4884157"/>
            <a:ext cx="11912599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Used to enter text, Numbers and commands.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Consists of 104 keys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Follows QWERTY layout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Also includes navigation arrows and functions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Can connect via Bluetooth.  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92600" y="642357"/>
            <a:ext cx="12074529" cy="99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Allows the users to interact with a computer by entering data  or commands.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Input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657600" y="4223757"/>
            <a:ext cx="14630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Hand held device used to control the movement of the cursor.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Allows the user to interact with graphical user interface (GUI)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Moving the mouse on a surface causes the cursor to move in the same direction.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Pressing the mouse buttons (usually left and right) performs actions like selecting items, opening files or programs, or activating commands  </a:t>
            </a:r>
          </a:p>
        </p:txBody>
      </p:sp>
      <p:sp>
        <p:nvSpPr>
          <p:cNvPr id="21" name="Google Shape;83;p10"/>
          <p:cNvSpPr txBox="1"/>
          <p:nvPr/>
        </p:nvSpPr>
        <p:spPr>
          <a:xfrm>
            <a:off x="6146800" y="2304597"/>
            <a:ext cx="38100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 smtClean="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rPr>
              <a:t>Mouse</a:t>
            </a:r>
            <a:endParaRPr sz="4400"/>
          </a:p>
        </p:txBody>
      </p:sp>
      <p:pic>
        <p:nvPicPr>
          <p:cNvPr id="65538" name="Picture 2" descr="Buy Computer Mouse Holding USB Cable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17600" y="653868"/>
            <a:ext cx="3648075" cy="307993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Input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657600" y="4223757"/>
            <a:ext cx="14630400" cy="2779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Used to convert physical documents, images, etc into digital format that can be used in a computer..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Captures the document or image by reflecting light off its surface and translates into a series of binary code.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6350000" y="2304597"/>
            <a:ext cx="38100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Scanner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89259" y="836953"/>
            <a:ext cx="4047830" cy="26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Input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657600" y="4223757"/>
            <a:ext cx="13868400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Converts sound waves into electrical signals, allowing the user to record audio or communicate through voice.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Many Laptops and desktops contain built-in microphones.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Microphones are also used convert spoken words into text for documents or email.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6350000" y="2304597"/>
            <a:ext cx="38100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Microphone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4" name="Picture 2" descr="Woman using computer with microphone in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76593" y="1117600"/>
            <a:ext cx="5023686" cy="274319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Input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79800" y="4096757"/>
            <a:ext cx="13868400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Electronic input device that reads data encoded in a bar code and transmits to a computer.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Uses a light source to scan the barcode and lens to focus the reflected light.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The light sensor  detects the reflected light pattern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Decoder interprets the electrical signals from sensor and translates into digital data.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5791200" y="23553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Barcode reader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7000" y="881063"/>
            <a:ext cx="3860800" cy="3067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Output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25800" y="4560090"/>
            <a:ext cx="1242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Main output device also called as Visual Display Unit (VDU)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Looks like a TV screen 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Displays the information from the computer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Can vary in size, resolution and technology used 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(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LED,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LCD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etc) 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3835400" y="30157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Monitor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39886" y="667756"/>
            <a:ext cx="1297331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Display the results of the tasks given to a computer in a human readable format .</a:t>
            </a:r>
          </a:p>
        </p:txBody>
      </p:sp>
      <p:pic>
        <p:nvPicPr>
          <p:cNvPr id="73730" name="Picture 2" descr="Desktop Computer Computer Graphics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03200" y="1557150"/>
            <a:ext cx="3311525" cy="294976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Output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124200" y="4001290"/>
            <a:ext cx="14605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Produces a physical copy (hard copy) of the electronic data (text, images etc) from a computer.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Connects to a computer allowing users to print text, graphics or other data onto a paper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Can connect via USB , Wi-Fi or other network connections 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Various types are available (inkjet, laser printers, 3-D printers etc 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3835400" y="21521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Printer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84200" y="363538"/>
            <a:ext cx="3205163" cy="320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Output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124200" y="4001290"/>
            <a:ext cx="14605000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Output device that converts electrical signals into audible sounds.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Essential for playing music, videos, games and other multi media content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Can  be built-in to a computer often found in laptops and in some all-in-one </a:t>
            </a:r>
            <a:r>
              <a:rPr lang="en-US" sz="360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desktops.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4470400" y="15171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Speakers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7001" y="825499"/>
            <a:ext cx="3011488" cy="257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2"/>
          <p:cNvCxnSpPr/>
          <p:nvPr/>
        </p:nvCxnSpPr>
        <p:spPr>
          <a:xfrm rot="10800000">
            <a:off x="2266641" y="0"/>
            <a:ext cx="0" cy="1028700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219;p22"/>
          <p:cNvGrpSpPr/>
          <p:nvPr/>
        </p:nvGrpSpPr>
        <p:grpSpPr>
          <a:xfrm>
            <a:off x="5012612" y="1573678"/>
            <a:ext cx="275812" cy="275812"/>
            <a:chOff x="0" y="0"/>
            <a:chExt cx="812800" cy="812800"/>
          </a:xfrm>
        </p:grpSpPr>
        <p:sp>
          <p:nvSpPr>
            <p:cNvPr id="220" name="Google Shape;220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2"/>
          <p:cNvCxnSpPr/>
          <p:nvPr/>
        </p:nvCxnSpPr>
        <p:spPr>
          <a:xfrm>
            <a:off x="5150518" y="1711584"/>
            <a:ext cx="1978192" cy="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" name="Google Shape;223;p22"/>
          <p:cNvGrpSpPr/>
          <p:nvPr/>
        </p:nvGrpSpPr>
        <p:grpSpPr>
          <a:xfrm>
            <a:off x="2222519" y="3914434"/>
            <a:ext cx="275812" cy="275812"/>
            <a:chOff x="0" y="0"/>
            <a:chExt cx="812800" cy="812800"/>
          </a:xfrm>
        </p:grpSpPr>
        <p:sp>
          <p:nvSpPr>
            <p:cNvPr id="224" name="Google Shape;224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6" name="Google Shape;226;p22"/>
          <p:cNvCxnSpPr/>
          <p:nvPr/>
        </p:nvCxnSpPr>
        <p:spPr>
          <a:xfrm>
            <a:off x="2290087" y="4051196"/>
            <a:ext cx="1978192" cy="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" name="Google Shape;227;p22"/>
          <p:cNvGrpSpPr/>
          <p:nvPr/>
        </p:nvGrpSpPr>
        <p:grpSpPr>
          <a:xfrm>
            <a:off x="2247111" y="5808569"/>
            <a:ext cx="275812" cy="275812"/>
            <a:chOff x="0" y="0"/>
            <a:chExt cx="812800" cy="812800"/>
          </a:xfrm>
        </p:grpSpPr>
        <p:sp>
          <p:nvSpPr>
            <p:cNvPr id="228" name="Google Shape;228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0" name="Google Shape;230;p22"/>
          <p:cNvCxnSpPr/>
          <p:nvPr/>
        </p:nvCxnSpPr>
        <p:spPr>
          <a:xfrm>
            <a:off x="2429620" y="5949570"/>
            <a:ext cx="1978192" cy="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Google Shape;231;p22"/>
          <p:cNvGrpSpPr/>
          <p:nvPr/>
        </p:nvGrpSpPr>
        <p:grpSpPr>
          <a:xfrm>
            <a:off x="2269413" y="8294002"/>
            <a:ext cx="275812" cy="275812"/>
            <a:chOff x="0" y="0"/>
            <a:chExt cx="812800" cy="812800"/>
          </a:xfrm>
        </p:grpSpPr>
        <p:sp>
          <p:nvSpPr>
            <p:cNvPr id="232" name="Google Shape;23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4" name="Google Shape;234;p22"/>
          <p:cNvCxnSpPr/>
          <p:nvPr/>
        </p:nvCxnSpPr>
        <p:spPr>
          <a:xfrm>
            <a:off x="2429620" y="8431899"/>
            <a:ext cx="1978192" cy="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" name="Google Shape;235;p22"/>
          <p:cNvGrpSpPr/>
          <p:nvPr/>
        </p:nvGrpSpPr>
        <p:grpSpPr>
          <a:xfrm>
            <a:off x="2819400" y="779585"/>
            <a:ext cx="13690599" cy="18112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36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7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2"/>
          <p:cNvSpPr txBox="1"/>
          <p:nvPr/>
        </p:nvSpPr>
        <p:spPr>
          <a:xfrm>
            <a:off x="4394824" y="3758545"/>
            <a:ext cx="1150557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Electronic device that takes input from the user and performs a task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4533212" y="5441235"/>
            <a:ext cx="1067705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Process the code, make decisions , perform calculations etc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Google Shape;243;p22"/>
          <p:cNvSpPr txBox="1"/>
          <p:nvPr/>
        </p:nvSpPr>
        <p:spPr>
          <a:xfrm>
            <a:off x="4663306" y="8088398"/>
            <a:ext cx="1067705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Gives the output by displaying or saving a file or plays music etc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202" name="AutoShape 2" descr="Man Using Computer Stock Illustration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01420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52524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914" name="AutoShape 2" descr="portrait of a doctor using his laptop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7105070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ectangle 30"/>
          <p:cNvSpPr/>
          <p:nvPr/>
        </p:nvSpPr>
        <p:spPr>
          <a:xfrm>
            <a:off x="2895600" y="1146501"/>
            <a:ext cx="1341119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60000"/>
              </a:lnSpc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What is  a computer ?</a:t>
            </a:r>
            <a:endParaRPr lang="en-US" sz="96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Computer Memory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Google Shape;83;p10"/>
          <p:cNvSpPr txBox="1"/>
          <p:nvPr/>
        </p:nvSpPr>
        <p:spPr>
          <a:xfrm>
            <a:off x="6400800" y="501197"/>
            <a:ext cx="528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Computer memory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79800" y="1404356"/>
            <a:ext cx="12420600" cy="654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Computer memory often refers to the physical device used to store data or program instructions either temporarily or permanently</a:t>
            </a:r>
          </a:p>
          <a:p>
            <a:pPr lvl="0">
              <a:lnSpc>
                <a:spcPct val="80000"/>
              </a:lnSpc>
            </a:pPr>
            <a:endParaRPr lang="en-US" sz="3200" b="1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It allows the CPU to quickly access the data and process it.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Types of memory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514350" lvl="0" indent="-514350">
              <a:lnSpc>
                <a:spcPct val="80000"/>
              </a:lnSpc>
              <a:buAutoNum type="arabicPeriod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Primary memory</a:t>
            </a:r>
          </a:p>
          <a:p>
            <a:pPr marL="514350" lvl="0" indent="-51435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514350" lvl="0" indent="-5143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2. Secondary memory</a:t>
            </a:r>
          </a:p>
          <a:p>
            <a:pPr marL="514350" lvl="0" indent="-51435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514350" lvl="0" indent="-5143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3. Cache memory</a:t>
            </a:r>
          </a:p>
          <a:p>
            <a:pPr marL="514350" lvl="0" indent="-51435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514350" lvl="0" indent="-5143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4. Register memory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4210" name="Picture 2" descr="types of computer memor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97590" y="4318000"/>
            <a:ext cx="7382409" cy="5207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Computer memory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2600" y="2020090"/>
            <a:ext cx="14605000" cy="762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Also known as the main memory.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Stores current data , programs and instructions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Can  be built-in to a computer often found in laptops and in some all-in-one desktops.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It has limited capacity and data will be lost when the computer is switched off.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Directly accessed by CPU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Two sub categories 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a) RAM    b) ROM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8026400" y="7551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Primary Memory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Computer Memory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2600" y="2020090"/>
            <a:ext cx="14605000" cy="8069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Acronym for Random Access Memory.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Present in the motherboard 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Helps the computer to run programs and process information faster.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Speed of the device depends upon capacity of the RAM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It has limited capacity and data will be lost when the computer is switched off.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Two categories 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a) DRAM    b) SRAM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3759200" y="6789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RAM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0" y="381000"/>
            <a:ext cx="5969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17400" y="6854226"/>
            <a:ext cx="4986339" cy="309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Computer Memory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Google Shape;83;p10"/>
          <p:cNvSpPr txBox="1"/>
          <p:nvPr/>
        </p:nvSpPr>
        <p:spPr>
          <a:xfrm>
            <a:off x="3759200" y="6789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RAM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1400" y="2882900"/>
            <a:ext cx="10693400" cy="534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311400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553511" y="4622967"/>
            <a:ext cx="939800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Computer Memory</a:t>
            </a:r>
            <a:endParaRPr sz="6600"/>
          </a:p>
        </p:txBody>
      </p:sp>
      <p:sp>
        <p:nvSpPr>
          <p:cNvPr id="83" name="Google Shape;83;p10"/>
          <p:cNvSpPr txBox="1"/>
          <p:nvPr/>
        </p:nvSpPr>
        <p:spPr>
          <a:xfrm>
            <a:off x="3202349" y="10091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DRAM</a:t>
            </a:r>
            <a:endParaRPr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Cartoon Boy with Watch on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391692" y="693156"/>
            <a:ext cx="1380506" cy="60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Josefin Sans"/>
                <a:sym typeface="Josefin Sans"/>
              </a:rPr>
              <a:t>RAM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7826" name="AutoShape 2" descr="mainframe computer and a mini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388600" y="5080000"/>
            <a:ext cx="7569200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Stands for Static Random Access Memory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holds data as long as power is supplied, without the need for refreshing.</a:t>
            </a: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Much faster than DRAM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Each bit in SRAM is stored using a flip-flop circuit made from 6 transistors..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The flip-flop maintains the bit's state (0 or 1) indefinitely as long as power is supplied.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/>
          </a:p>
        </p:txBody>
      </p:sp>
      <p:sp>
        <p:nvSpPr>
          <p:cNvPr id="31" name="Google Shape;83;p10"/>
          <p:cNvSpPr txBox="1"/>
          <p:nvPr/>
        </p:nvSpPr>
        <p:spPr>
          <a:xfrm>
            <a:off x="11685949" y="12631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SRAM</a:t>
            </a:r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2692400" y="4652342"/>
            <a:ext cx="7543800" cy="491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Stands for Dynamic Random Access Memory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Most common type of RAM used in main memory.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DRAM stores each bit of data in a capacitor paired with a transistor.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Data bits are stored as Charged = 1 and Discharged =0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Must be refreshed frequently since the capacitors leak.</a:t>
            </a:r>
          </a:p>
        </p:txBody>
      </p:sp>
      <p:sp>
        <p:nvSpPr>
          <p:cNvPr id="80898" name="AutoShape 2" descr="Analog computer | Definition, Exampl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1" name="AutoShape 5" descr="Classification Of Digital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4" name="AutoShape 8" descr="हाइब्रिड कंप्यूटर क्या है (What 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2593" y="1727200"/>
            <a:ext cx="5389031" cy="271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6260" name="AutoShape 4" descr="What is SRAM? | Guide to SRAM | 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52200" y="1818594"/>
            <a:ext cx="5105400" cy="265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Computer memory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2600" y="2020090"/>
            <a:ext cx="14605000" cy="629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Acronym for Read Only Memory.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It is a type of non-volatile memory that means it retains its data even when the computer is switched off.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Mostly read only  --- Typically written and  once rarely changes. 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Used to store firmware -  Permanent software instructions that help the computer to boot and manage hardware.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3759200" y="6789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ROM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9270" y="6411254"/>
            <a:ext cx="4220330" cy="339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Computer memory 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2600" y="2020090"/>
            <a:ext cx="14605000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Small high speed memory unit located close to the CPU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Stores frequently accessed data and instructions so that the CPU can retrieve them quickly 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It is faster than RAM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bridges the speed gap between the ultra-fast CPU and slower RAM.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Modern CPUs have multiple levels of cache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L1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– Inside CPU (fastest)</a:t>
            </a:r>
          </a:p>
          <a:p>
            <a:pPr lvl="0">
              <a:lnSpc>
                <a:spcPct val="80000"/>
              </a:lnSpc>
            </a:pP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L2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– On the same chip (Very fast)</a:t>
            </a:r>
          </a:p>
          <a:p>
            <a:pPr lvl="0">
              <a:lnSpc>
                <a:spcPct val="80000"/>
              </a:lnSpc>
            </a:pP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L3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–  O chip or on a die(slower than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L1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and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L2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)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3759200" y="6789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Cache memory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26" name="AutoShape 2" descr="Difference Between Cache and Mai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3323" y="6477000"/>
            <a:ext cx="502987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Memory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2600" y="2020090"/>
            <a:ext cx="14605000" cy="629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Small set of storage locations inside CPU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Holds data, addresses or instructions that the processor is currently using. 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Fastest type of memory used by the CPU for immediate data processing.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Used to store immediate results of calculations.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Hold memory addresses to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accessRAM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Critical for CPU operations , without them CPU can’t perform any tasks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.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3759200" y="678997"/>
            <a:ext cx="441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Register memory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26" name="AutoShape 2" descr="Difference Between Cache and Mai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Memory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Google Shape;83;p10"/>
          <p:cNvSpPr txBox="1"/>
          <p:nvPr/>
        </p:nvSpPr>
        <p:spPr>
          <a:xfrm>
            <a:off x="3759200" y="678997"/>
            <a:ext cx="116078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Register memory – Common types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26" name="AutoShape 2" descr="Difference Between Cache and Mai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225800" y="2031996"/>
          <a:ext cx="14757400" cy="6781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1319"/>
                <a:gridCol w="8746081"/>
              </a:tblGrid>
              <a:tr h="86018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1"/>
                          </a:solidFill>
                        </a:rPr>
                        <a:t>Register </a:t>
                      </a:r>
                      <a:r>
                        <a:rPr lang="en-US" sz="32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Purpose</a:t>
                      </a:r>
                      <a:endParaRPr lang="en-US" sz="3200" dirty="0"/>
                    </a:p>
                  </a:txBody>
                  <a:tcPr/>
                </a:tc>
              </a:tr>
              <a:tr h="86018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Accumulator (ACC)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Stores results of arithmetic/ logical operations</a:t>
                      </a:r>
                      <a:endParaRPr lang="en-US" sz="3200" dirty="0"/>
                    </a:p>
                  </a:txBody>
                  <a:tcPr/>
                </a:tc>
              </a:tr>
              <a:tr h="1240437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 counter (PC)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Holds the address of the next instruction to be executed</a:t>
                      </a:r>
                      <a:endParaRPr lang="en-US" sz="3200" dirty="0"/>
                    </a:p>
                  </a:txBody>
                  <a:tcPr/>
                </a:tc>
              </a:tr>
              <a:tr h="86018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Instruction</a:t>
                      </a:r>
                      <a:r>
                        <a:rPr lang="en-US" sz="3200" baseline="0" dirty="0" smtClean="0"/>
                        <a:t> Register (</a:t>
                      </a:r>
                      <a:r>
                        <a:rPr lang="en-US" sz="3200" baseline="0" dirty="0" err="1" smtClean="0"/>
                        <a:t>IR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Stores</a:t>
                      </a:r>
                      <a:r>
                        <a:rPr lang="en-US" sz="3200" baseline="0" dirty="0" smtClean="0"/>
                        <a:t> the current instructions being executed.</a:t>
                      </a:r>
                      <a:endParaRPr lang="en-US" sz="3200" dirty="0"/>
                    </a:p>
                  </a:txBody>
                  <a:tcPr/>
                </a:tc>
              </a:tr>
              <a:tr h="86018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Memory Address</a:t>
                      </a:r>
                      <a:r>
                        <a:rPr lang="en-US" sz="3200" baseline="0" dirty="0" smtClean="0"/>
                        <a:t> Register (MAR)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Holds</a:t>
                      </a:r>
                      <a:r>
                        <a:rPr lang="en-US" sz="3200" baseline="0" dirty="0" smtClean="0"/>
                        <a:t> the address of data to be fetched from RAM</a:t>
                      </a:r>
                      <a:endParaRPr lang="en-US" sz="3200" dirty="0"/>
                    </a:p>
                  </a:txBody>
                  <a:tcPr/>
                </a:tc>
              </a:tr>
              <a:tr h="1240437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Memory</a:t>
                      </a:r>
                      <a:r>
                        <a:rPr lang="en-US" sz="3200" baseline="0" dirty="0" smtClean="0"/>
                        <a:t> Data Register (</a:t>
                      </a:r>
                      <a:r>
                        <a:rPr lang="en-US" sz="3200" baseline="0" dirty="0" err="1" smtClean="0"/>
                        <a:t>MDR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Holds data fetched from  or to</a:t>
                      </a:r>
                      <a:r>
                        <a:rPr lang="en-US" sz="3200" baseline="0" dirty="0" smtClean="0"/>
                        <a:t> be written to memory</a:t>
                      </a:r>
                      <a:endParaRPr lang="en-US" sz="3200" dirty="0"/>
                    </a:p>
                  </a:txBody>
                  <a:tcPr/>
                </a:tc>
              </a:tr>
              <a:tr h="86018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General Purpose Register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Used for  storing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temporary</a:t>
                      </a:r>
                      <a:r>
                        <a:rPr lang="en-US" sz="3200" baseline="0" dirty="0" smtClean="0"/>
                        <a:t> data / variables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Storage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997200" y="1715290"/>
            <a:ext cx="14605000" cy="1250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Stores data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prermanently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Not directly accessed by CPU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Types </a:t>
            </a:r>
          </a:p>
          <a:p>
            <a:pPr marL="742950" lvl="0" indent="-742950">
              <a:lnSpc>
                <a:spcPct val="80000"/>
              </a:lnSpc>
              <a:buAutoNum type="arabicPeriod"/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Magnetic Storage Devices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a. Hard disk drives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Most commonly type of secondary memory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Uses spinning magnetic platters and read / write heads.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high capacity and low cost.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Slower and prone to failure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b. Floppy Disks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 Used in old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pcs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2.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Solid state storage devices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 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a. Solid state drives (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SSD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)</a:t>
            </a:r>
            <a:endParaRPr lang="en-US" sz="3600" b="1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Uses Flash memory with no moving parts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        Much faster than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HDD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in data transfer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Fast, durable and efficient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More expensive. </a:t>
            </a:r>
          </a:p>
          <a:p>
            <a:pPr marL="742950" lvl="0" indent="-74295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0" indent="-74295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0" indent="-74295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3759200" y="678997"/>
            <a:ext cx="5664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Secondary memory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26" name="AutoShape 2" descr="Difference Between Cache and Mai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0" y="680084"/>
            <a:ext cx="5851527" cy="351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2"/>
          <p:cNvCxnSpPr/>
          <p:nvPr/>
        </p:nvCxnSpPr>
        <p:spPr>
          <a:xfrm rot="10800000">
            <a:off x="2266641" y="0"/>
            <a:ext cx="0" cy="1028700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oogle Shape;219;p22"/>
          <p:cNvGrpSpPr/>
          <p:nvPr/>
        </p:nvGrpSpPr>
        <p:grpSpPr>
          <a:xfrm>
            <a:off x="5012612" y="1573678"/>
            <a:ext cx="275812" cy="275812"/>
            <a:chOff x="0" y="0"/>
            <a:chExt cx="812800" cy="812800"/>
          </a:xfrm>
        </p:grpSpPr>
        <p:sp>
          <p:nvSpPr>
            <p:cNvPr id="220" name="Google Shape;220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2"/>
          <p:cNvCxnSpPr/>
          <p:nvPr/>
        </p:nvCxnSpPr>
        <p:spPr>
          <a:xfrm>
            <a:off x="5150518" y="1711584"/>
            <a:ext cx="1978192" cy="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" name="Google Shape;223;p22"/>
          <p:cNvGrpSpPr/>
          <p:nvPr/>
        </p:nvGrpSpPr>
        <p:grpSpPr>
          <a:xfrm>
            <a:off x="2222519" y="3914434"/>
            <a:ext cx="275812" cy="275812"/>
            <a:chOff x="0" y="0"/>
            <a:chExt cx="812800" cy="812800"/>
          </a:xfrm>
        </p:grpSpPr>
        <p:sp>
          <p:nvSpPr>
            <p:cNvPr id="224" name="Google Shape;224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6" name="Google Shape;226;p22"/>
          <p:cNvCxnSpPr/>
          <p:nvPr/>
        </p:nvCxnSpPr>
        <p:spPr>
          <a:xfrm>
            <a:off x="2290087" y="4051196"/>
            <a:ext cx="1978192" cy="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22"/>
          <p:cNvCxnSpPr/>
          <p:nvPr/>
        </p:nvCxnSpPr>
        <p:spPr>
          <a:xfrm>
            <a:off x="2429620" y="6014623"/>
            <a:ext cx="1978192" cy="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" name="Google Shape;235;p22"/>
          <p:cNvGrpSpPr/>
          <p:nvPr/>
        </p:nvGrpSpPr>
        <p:grpSpPr>
          <a:xfrm>
            <a:off x="2844800" y="398585"/>
            <a:ext cx="14376399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36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7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2"/>
          <p:cNvSpPr txBox="1"/>
          <p:nvPr/>
        </p:nvSpPr>
        <p:spPr>
          <a:xfrm>
            <a:off x="3276600" y="1105552"/>
            <a:ext cx="1358899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What is  a computer ?</a:t>
            </a:r>
            <a:endParaRPr sz="9600"/>
          </a:p>
        </p:txBody>
      </p:sp>
      <p:sp>
        <p:nvSpPr>
          <p:cNvPr id="241" name="Google Shape;241;p22"/>
          <p:cNvSpPr txBox="1"/>
          <p:nvPr/>
        </p:nvSpPr>
        <p:spPr>
          <a:xfrm>
            <a:off x="4471024" y="3809345"/>
            <a:ext cx="1318197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Consists of both hardware (physical) and software(Programs)     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4634812" y="5770816"/>
            <a:ext cx="1067705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Can perform various tasks from simple calculations  to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colmplex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operations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6" name="Google Shape;234;p22"/>
          <p:cNvCxnSpPr/>
          <p:nvPr/>
        </p:nvCxnSpPr>
        <p:spPr>
          <a:xfrm>
            <a:off x="2559721" y="8412080"/>
            <a:ext cx="1978192" cy="0"/>
          </a:xfrm>
          <a:prstGeom prst="straightConnector1">
            <a:avLst/>
          </a:prstGeom>
          <a:noFill/>
          <a:ln w="19050" cap="flat" cmpd="sng">
            <a:solidFill>
              <a:srgbClr val="FF3D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" name="Google Shape;231;p22"/>
          <p:cNvGrpSpPr/>
          <p:nvPr/>
        </p:nvGrpSpPr>
        <p:grpSpPr>
          <a:xfrm>
            <a:off x="2265699" y="8201065"/>
            <a:ext cx="275812" cy="275812"/>
            <a:chOff x="0" y="0"/>
            <a:chExt cx="812800" cy="812800"/>
          </a:xfrm>
        </p:grpSpPr>
        <p:sp>
          <p:nvSpPr>
            <p:cNvPr id="38" name="Google Shape;23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3;p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243;p22"/>
          <p:cNvSpPr txBox="1"/>
          <p:nvPr/>
        </p:nvSpPr>
        <p:spPr>
          <a:xfrm>
            <a:off x="4614988" y="8189391"/>
            <a:ext cx="1067705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Can store, retrieve  and process data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106" name="AutoShape 2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AutoShape 6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2" name="AutoShape 8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4" name="AutoShape 10" descr="Desktop Computer - Editmic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179764"/>
            <a:ext cx="2336800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16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988" y="7583488"/>
            <a:ext cx="21812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118" name="AutoShape 14" descr="52,900+ Computer Tasks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20" name="AutoShape 16" descr="52,900+ Computer Tasks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21" name="Picture 1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863" y="5272088"/>
            <a:ext cx="265747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Storage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997200" y="1715290"/>
            <a:ext cx="14909800" cy="7183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b. USB Flash Drives (pen drives)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Portable 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Plug and play via USB.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high capacity and low cost.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Slower and prone to failure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c. Memory cards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 Very small in size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   Used in cameras, Mobile phones, drones etc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3.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Optical storage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Uses Lasers to read / write date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    a.  Compact disk: common for simple data backup and music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   b.  DVD (Digital Versatile Disk) : used for videos and software   distribution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c. Blu Ray Disc : Suitable for HD movies and large data storage 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High capacity (25 GB to 100 GB). </a:t>
            </a:r>
          </a:p>
        </p:txBody>
      </p:sp>
      <p:sp>
        <p:nvSpPr>
          <p:cNvPr id="21" name="Google Shape;83;p10"/>
          <p:cNvSpPr txBox="1"/>
          <p:nvPr/>
        </p:nvSpPr>
        <p:spPr>
          <a:xfrm>
            <a:off x="3759200" y="678997"/>
            <a:ext cx="5664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Secondary memory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26" name="AutoShape 2" descr="Difference Between Cache and Mai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8999" y="798168"/>
            <a:ext cx="2368833" cy="202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20600" y="2563759"/>
            <a:ext cx="2316163" cy="1717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68600" y="4381500"/>
            <a:ext cx="1870075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0" y="8643937"/>
            <a:ext cx="220980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Output Devices</a:t>
            </a:r>
            <a:endParaRPr sz="6600"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997200" y="1715290"/>
            <a:ext cx="14605000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4. Cloud storage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	Data stored on remote servers</a:t>
            </a:r>
          </a:p>
          <a:p>
            <a:pPr marL="742950" lvl="0" indent="-74295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       Accessible via internet</a:t>
            </a:r>
          </a:p>
          <a:p>
            <a:pPr marL="742950" lvl="0" indent="-74295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			Scalable  and accessible from anywhere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      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       Depends on internet connectivity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</a:p>
          <a:p>
            <a:pPr marL="742950" lvl="0" indent="-74295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               </a:t>
            </a:r>
          </a:p>
          <a:p>
            <a:pPr marL="742950" lvl="0" indent="-74295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21" name="Google Shape;83;p10"/>
          <p:cNvSpPr txBox="1"/>
          <p:nvPr/>
        </p:nvSpPr>
        <p:spPr>
          <a:xfrm>
            <a:off x="3759200" y="678997"/>
            <a:ext cx="5664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3D00"/>
                </a:solidFill>
                <a:latin typeface="Josefin Sans"/>
                <a:sym typeface="Josefin Sans"/>
              </a:rPr>
              <a:t>Secondary memory</a:t>
            </a:r>
            <a:endParaRPr sz="4400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26" name="AutoShape 2" descr="Difference Between Cache and Mai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99877" y="6985000"/>
            <a:ext cx="5079998" cy="281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 descr="Topic -Anatomy of Computer.ppt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oogle Shape;235;p22"/>
          <p:cNvGrpSpPr/>
          <p:nvPr/>
        </p:nvGrpSpPr>
        <p:grpSpPr>
          <a:xfrm>
            <a:off x="1371600" y="322385"/>
            <a:ext cx="16510000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38;p22"/>
          <p:cNvSpPr txBox="1"/>
          <p:nvPr/>
        </p:nvSpPr>
        <p:spPr>
          <a:xfrm>
            <a:off x="2032000" y="673752"/>
            <a:ext cx="156718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Architecture of  a computer</a:t>
            </a:r>
            <a:endParaRPr sz="9600"/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6600" y="2988123"/>
            <a:ext cx="9325087" cy="6333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 descr="Topic -Anatomy of Computer.ppt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oogle Shape;235;p22"/>
          <p:cNvGrpSpPr/>
          <p:nvPr/>
        </p:nvGrpSpPr>
        <p:grpSpPr>
          <a:xfrm>
            <a:off x="1371600" y="322385"/>
            <a:ext cx="16510000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38;p22"/>
          <p:cNvSpPr txBox="1"/>
          <p:nvPr/>
        </p:nvSpPr>
        <p:spPr>
          <a:xfrm>
            <a:off x="2032000" y="673752"/>
            <a:ext cx="156718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60000"/>
              </a:lnSpc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The central Processing Unit</a:t>
            </a:r>
            <a:endParaRPr lang="en-US" sz="9600" dirty="0"/>
          </a:p>
        </p:txBody>
      </p:sp>
      <p:sp>
        <p:nvSpPr>
          <p:cNvPr id="21" name="Rectangle 20"/>
          <p:cNvSpPr/>
          <p:nvPr/>
        </p:nvSpPr>
        <p:spPr>
          <a:xfrm>
            <a:off x="4292600" y="2489200"/>
            <a:ext cx="12954000" cy="7183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Main component of the computer that performs most of the processing tasks.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Carries out instructions from the programs by performing basic arithmetic, logic, control, input and output operations.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Without CPU a computer can do nothing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The components of CPU includes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2" indent="-742950">
              <a:lnSpc>
                <a:spcPct val="80000"/>
              </a:lnSpc>
              <a:buFont typeface="+mj-lt"/>
              <a:buAutoNum type="alphaLcPeriod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Arithmetic and logic unit(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ALU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)</a:t>
            </a:r>
          </a:p>
          <a:p>
            <a:pPr marL="742950" lvl="2" indent="-742950">
              <a:lnSpc>
                <a:spcPct val="80000"/>
              </a:lnSpc>
              <a:buFont typeface="+mj-lt"/>
              <a:buAutoNum type="alphaLcPeriod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2" indent="-742950">
              <a:lnSpc>
                <a:spcPct val="80000"/>
              </a:lnSpc>
              <a:buFont typeface="+mj-lt"/>
              <a:buAutoNum type="alphaLcPeriod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Control Unit (CU)</a:t>
            </a:r>
          </a:p>
          <a:p>
            <a:pPr marL="742950" lvl="2" indent="-742950">
              <a:lnSpc>
                <a:spcPct val="80000"/>
              </a:lnSpc>
              <a:buFont typeface="+mj-lt"/>
              <a:buAutoNum type="alphaLcPeriod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marL="742950" lvl="2" indent="-742950">
              <a:lnSpc>
                <a:spcPct val="80000"/>
              </a:lnSpc>
              <a:buFont typeface="+mj-lt"/>
              <a:buAutoNum type="alphaLcPeriod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Registers, cache and clock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</a:p>
        </p:txBody>
      </p:sp>
      <p:sp>
        <p:nvSpPr>
          <p:cNvPr id="114690" name="AutoShape 2" descr="frame_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87471" y="6019800"/>
            <a:ext cx="6000529" cy="3723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0834" name="AutoShape 2" descr="Lightbo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6" name="AutoShape 4" descr="Lightbo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3435350"/>
            <a:ext cx="4318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 descr="Topic -Anatomy of Computer.ppt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oogle Shape;235;p22"/>
          <p:cNvGrpSpPr/>
          <p:nvPr/>
        </p:nvGrpSpPr>
        <p:grpSpPr>
          <a:xfrm>
            <a:off x="1346200" y="347785"/>
            <a:ext cx="16510000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3556000" y="2946400"/>
            <a:ext cx="13792200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Performs arithmetic operations (add, subtract, multiply, divide)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Performs logical operations that involves decision making (AND, OR ,NOT, comparison operations ).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Works in coordination with Registers to store operands and results temporarily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Works with control Unit to provide control signals for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operaton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selection.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Works with Data Bus to read and write data from  / to memory.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21200" y="486101"/>
            <a:ext cx="10896599" cy="1833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60000"/>
              </a:lnSpc>
            </a:pPr>
            <a:r>
              <a:rPr lang="en-US" sz="88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Arithmetic and logic unit</a:t>
            </a:r>
            <a:endParaRPr lang="en-US" sz="8800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688" y="4208463"/>
            <a:ext cx="30194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 descr="Topic -Anatomy of Computer.ppt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oogle Shape;235;p22"/>
          <p:cNvGrpSpPr/>
          <p:nvPr/>
        </p:nvGrpSpPr>
        <p:grpSpPr>
          <a:xfrm>
            <a:off x="1371600" y="322385"/>
            <a:ext cx="16510000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38;p22"/>
          <p:cNvSpPr txBox="1"/>
          <p:nvPr/>
        </p:nvSpPr>
        <p:spPr>
          <a:xfrm>
            <a:off x="2032000" y="673752"/>
            <a:ext cx="156718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The control Unit</a:t>
            </a:r>
            <a:endParaRPr sz="9600"/>
          </a:p>
        </p:txBody>
      </p:sp>
      <p:sp>
        <p:nvSpPr>
          <p:cNvPr id="21" name="Rectangle 20"/>
          <p:cNvSpPr/>
          <p:nvPr/>
        </p:nvSpPr>
        <p:spPr>
          <a:xfrm>
            <a:off x="1574800" y="2514600"/>
            <a:ext cx="13792200" cy="685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Manages and coordinates all operations inside the computer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It acts like the "manager" or "traffic controller" of the CPU.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Tells the computer’s parts what to do, when to do it, 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and how to do it.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How it works      ADD 10, 20</a:t>
            </a:r>
          </a:p>
          <a:p>
            <a:pPr lvl="0">
              <a:lnSpc>
                <a:spcPct val="80000"/>
              </a:lnSpc>
            </a:pPr>
            <a:r>
              <a:rPr lang="en-US" sz="360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Fetch the instruction from memory</a:t>
            </a: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Decode it (realize it needs to add contents of 10 and 20)</a:t>
            </a: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Signal the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ALU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to perform addition</a:t>
            </a: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Signal where to store the result (e.g., in register A)</a:t>
            </a: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Update the Program Counter to the next instruction</a:t>
            </a:r>
          </a:p>
        </p:txBody>
      </p:sp>
      <p:sp>
        <p:nvSpPr>
          <p:cNvPr id="114690" name="AutoShape 2" descr="frame_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58800" y="4191000"/>
            <a:ext cx="4546599" cy="30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 descr="Topic -Anatomy of Computer.ppt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oogle Shape;235;p22"/>
          <p:cNvGrpSpPr/>
          <p:nvPr/>
        </p:nvGrpSpPr>
        <p:grpSpPr>
          <a:xfrm>
            <a:off x="1371600" y="322385"/>
            <a:ext cx="16510000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38;p22"/>
          <p:cNvSpPr txBox="1"/>
          <p:nvPr/>
        </p:nvSpPr>
        <p:spPr>
          <a:xfrm>
            <a:off x="2032000" y="673752"/>
            <a:ext cx="156718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The mother board</a:t>
            </a:r>
            <a:endParaRPr sz="9600"/>
          </a:p>
        </p:txBody>
      </p:sp>
      <p:sp>
        <p:nvSpPr>
          <p:cNvPr id="21" name="Rectangle 20"/>
          <p:cNvSpPr/>
          <p:nvPr/>
        </p:nvSpPr>
        <p:spPr>
          <a:xfrm>
            <a:off x="1574800" y="2514600"/>
            <a:ext cx="13792200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It is the main circuit board inside the computer.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It holds the processor (CPU), memory (RAM), hard drives, and other parts, letting them share information and power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Acts like a team captain, making sure every part does its job.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114690" name="AutoShape 2" descr="frame_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1600" y="5676900"/>
            <a:ext cx="792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 descr="Topic -Anatomy of Computer.ppt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oogle Shape;235;p22"/>
          <p:cNvGrpSpPr/>
          <p:nvPr/>
        </p:nvGrpSpPr>
        <p:grpSpPr>
          <a:xfrm>
            <a:off x="1371600" y="322385"/>
            <a:ext cx="16510000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38;p22"/>
          <p:cNvSpPr txBox="1"/>
          <p:nvPr/>
        </p:nvSpPr>
        <p:spPr>
          <a:xfrm>
            <a:off x="2032000" y="673752"/>
            <a:ext cx="156718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Components of  a </a:t>
            </a:r>
          </a:p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mother board</a:t>
            </a:r>
            <a:endParaRPr sz="9600"/>
          </a:p>
        </p:txBody>
      </p:sp>
      <p:sp>
        <p:nvSpPr>
          <p:cNvPr id="21" name="Rectangle 20"/>
          <p:cNvSpPr/>
          <p:nvPr/>
        </p:nvSpPr>
        <p:spPr>
          <a:xfrm>
            <a:off x="1549400" y="2819400"/>
            <a:ext cx="15697200" cy="762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CPU SOCKET : 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CPU is installed in this space.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Servers as a connector between the mother board and microprocessor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Makes the CPU easier to operate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	Connects the CPU with other components through chipsets and buses.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CHIP SET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Acts as a communication hub between the mother board other  	peripherals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Consists of Northbridge  which handles the communication between 	CPU, RAM and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GPU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Southbridge manages I/O, USB and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SATA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Modern motherboards the chipset is a single set which manages all 	these functions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114690" name="AutoShape 2" descr="frame_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 descr="Topic -Anatomy of Computer.ppt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oogle Shape;235;p22"/>
          <p:cNvGrpSpPr/>
          <p:nvPr/>
        </p:nvGrpSpPr>
        <p:grpSpPr>
          <a:xfrm>
            <a:off x="1371600" y="322385"/>
            <a:ext cx="16510000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38;p22"/>
          <p:cNvSpPr txBox="1"/>
          <p:nvPr/>
        </p:nvSpPr>
        <p:spPr>
          <a:xfrm>
            <a:off x="2032000" y="673752"/>
            <a:ext cx="156718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Components of  a </a:t>
            </a:r>
          </a:p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mother board</a:t>
            </a:r>
            <a:endParaRPr sz="9600"/>
          </a:p>
        </p:txBody>
      </p:sp>
      <p:sp>
        <p:nvSpPr>
          <p:cNvPr id="21" name="Rectangle 20"/>
          <p:cNvSpPr/>
          <p:nvPr/>
        </p:nvSpPr>
        <p:spPr>
          <a:xfrm>
            <a:off x="1549400" y="2819400"/>
            <a:ext cx="15697200" cy="762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CPU SOCKET : 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CPU is installed in this space.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Servers as a connector between the mother board and microprocessor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Makes the CPU easier to operate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	Connects the CPU with other components through chipsets and buses.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CHIP SET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Acts as a communication hub between the mother board other  	peripherals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Consists of Northbridge  which handles the communication between 	CPU, RAM and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GPU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Southbridge manages I/O, USB and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SATA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Modern motherboards the chipset is a single set which manages all 	these functions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.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114690" name="AutoShape 2" descr="frame_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AutoShape 2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Keyboard Images – Browse 8,595,08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6" name="AutoShape 2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Scanner, Digital Scanner,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2" name="AutoShape 2" descr="Barcode Scan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8" name="AutoShape 2" descr="printer icon isometric vector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6" name="AutoShape 2" descr="THICK USB Wired Stereo Surround Speak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 descr="Topic -Anatomy of Computer.ppt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oogle Shape;235;p22"/>
          <p:cNvGrpSpPr/>
          <p:nvPr/>
        </p:nvGrpSpPr>
        <p:grpSpPr>
          <a:xfrm>
            <a:off x="1371600" y="322385"/>
            <a:ext cx="16510000" cy="2014416"/>
            <a:chOff x="0" y="-47625"/>
            <a:chExt cx="812800" cy="275695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" name="Google Shape;236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Google Shape;237;p22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38;p22"/>
          <p:cNvSpPr txBox="1"/>
          <p:nvPr/>
        </p:nvSpPr>
        <p:spPr>
          <a:xfrm>
            <a:off x="2032000" y="673752"/>
            <a:ext cx="156718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Components of  a </a:t>
            </a:r>
          </a:p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mother board</a:t>
            </a:r>
            <a:endParaRPr sz="9600"/>
          </a:p>
        </p:txBody>
      </p:sp>
      <p:sp>
        <p:nvSpPr>
          <p:cNvPr id="21" name="Rectangle 20"/>
          <p:cNvSpPr/>
          <p:nvPr/>
        </p:nvSpPr>
        <p:spPr>
          <a:xfrm>
            <a:off x="1549400" y="2819400"/>
            <a:ext cx="15697200" cy="762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MEMORY SLOTS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: 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Hold RAM modules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.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Most boards have 2 to 8 slots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EXPANSION SLOTS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Allow additional cards like graphic cards, sound cards, and network 	cards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STORAGE  INTERFACES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Connect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HDDs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SSDs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and optical drives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INPUT / OUTPUT PORTS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Ports include USB ports,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HDMI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/VGA ports, Ethernet port, Audio jacks</a:t>
            </a: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	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    </a:t>
            </a: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36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114690" name="AutoShape 2" descr="frame_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998011" y="4635669"/>
            <a:ext cx="10287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Uses of computers</a:t>
            </a:r>
            <a:endParaRPr sz="6600"/>
          </a:p>
        </p:txBody>
      </p:sp>
      <p:sp>
        <p:nvSpPr>
          <p:cNvPr id="83" name="Google Shape;83;p10"/>
          <p:cNvSpPr txBox="1"/>
          <p:nvPr/>
        </p:nvSpPr>
        <p:spPr>
          <a:xfrm>
            <a:off x="3126149" y="51747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smtClean="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rPr>
              <a:t>Writing Documents</a:t>
            </a:r>
            <a:r>
              <a:rPr lang="en-US" sz="2100" b="0" i="0" u="none" strike="noStrike" cap="none" dirty="0" smtClean="0">
                <a:solidFill>
                  <a:srgbClr val="FF3D00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/>
          </a:p>
        </p:txBody>
      </p:sp>
      <p:sp>
        <p:nvSpPr>
          <p:cNvPr id="26" name="Google Shape;83;p10"/>
          <p:cNvSpPr txBox="1"/>
          <p:nvPr/>
        </p:nvSpPr>
        <p:spPr>
          <a:xfrm>
            <a:off x="3211642" y="8552377"/>
            <a:ext cx="477263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Playing games</a:t>
            </a:r>
            <a:endParaRPr/>
          </a:p>
        </p:txBody>
      </p:sp>
      <p:sp>
        <p:nvSpPr>
          <p:cNvPr id="28" name="Google Shape;83;p10"/>
          <p:cNvSpPr txBox="1"/>
          <p:nvPr/>
        </p:nvSpPr>
        <p:spPr>
          <a:xfrm>
            <a:off x="8172077" y="5027971"/>
            <a:ext cx="477263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Watching videos</a:t>
            </a:r>
            <a:endParaRPr/>
          </a:p>
        </p:txBody>
      </p:sp>
      <p:sp>
        <p:nvSpPr>
          <p:cNvPr id="30" name="Google Shape;83;p10"/>
          <p:cNvSpPr txBox="1"/>
          <p:nvPr/>
        </p:nvSpPr>
        <p:spPr>
          <a:xfrm>
            <a:off x="8166501" y="8644065"/>
            <a:ext cx="477263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Shop online</a:t>
            </a:r>
            <a:endParaRPr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Google Shape;83;p10"/>
          <p:cNvSpPr txBox="1"/>
          <p:nvPr/>
        </p:nvSpPr>
        <p:spPr>
          <a:xfrm>
            <a:off x="13760604" y="8691148"/>
            <a:ext cx="36241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Manage accounts</a:t>
            </a:r>
            <a:endParaRPr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Google Shape;83;p10"/>
          <p:cNvSpPr txBox="1"/>
          <p:nvPr/>
        </p:nvSpPr>
        <p:spPr>
          <a:xfrm>
            <a:off x="13979912" y="4912743"/>
            <a:ext cx="36241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Browse the internet</a:t>
            </a:r>
            <a:endParaRPr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7502" y="5638800"/>
            <a:ext cx="3157497" cy="252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63829" y="5943601"/>
            <a:ext cx="3466259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970001" y="5875986"/>
            <a:ext cx="2903538" cy="23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106" name="AutoShape 2" descr="Cartoon Boy with Watch on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7600" y="2222499"/>
            <a:ext cx="3505200" cy="256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614400" y="1639097"/>
            <a:ext cx="3581399" cy="292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79372" y="2028824"/>
            <a:ext cx="3145486" cy="264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553511" y="4622967"/>
            <a:ext cx="939800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Types of computers</a:t>
            </a:r>
            <a:endParaRPr sz="6600"/>
          </a:p>
        </p:txBody>
      </p:sp>
      <p:sp>
        <p:nvSpPr>
          <p:cNvPr id="83" name="Google Shape;83;p10"/>
          <p:cNvSpPr txBox="1"/>
          <p:nvPr/>
        </p:nvSpPr>
        <p:spPr>
          <a:xfrm>
            <a:off x="3405549" y="13901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Mainframe computers</a:t>
            </a:r>
            <a:endParaRPr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Cartoon Boy with Watch on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67892" y="769356"/>
            <a:ext cx="3522118" cy="60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Based on size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826" name="AutoShape 2" descr="mainframe computer and a mini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0171" y="2184400"/>
            <a:ext cx="3714229" cy="2726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ectangle 28"/>
          <p:cNvSpPr/>
          <p:nvPr/>
        </p:nvSpPr>
        <p:spPr>
          <a:xfrm>
            <a:off x="10769600" y="5490542"/>
            <a:ext cx="6934200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Most powerful computers in terms of processing power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Used for extremely complex computations like weather forecasting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Can perform billions of calculations per second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Very costly and require temperature controlled environment</a:t>
            </a:r>
            <a:endParaRPr lang="en-US" sz="2800" dirty="0"/>
          </a:p>
        </p:txBody>
      </p:sp>
      <p:sp>
        <p:nvSpPr>
          <p:cNvPr id="31" name="Google Shape;83;p10"/>
          <p:cNvSpPr txBox="1"/>
          <p:nvPr/>
        </p:nvSpPr>
        <p:spPr>
          <a:xfrm>
            <a:off x="11863749" y="17203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Super computers</a:t>
            </a:r>
            <a:endParaRPr/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65000" y="2260600"/>
            <a:ext cx="4108450" cy="243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>
          <a:xfrm>
            <a:off x="3276600" y="5566742"/>
            <a:ext cx="6934200" cy="321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Used by very large organizations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Used to manage bulk data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Functions include managing customer statistics, census data etc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Example : Banks, Insurance companies, database management</a:t>
            </a:r>
            <a:endParaRPr lang="en-US" sz="28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736184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553511" y="4622967"/>
            <a:ext cx="939800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Types of computers</a:t>
            </a:r>
            <a:endParaRPr sz="6600"/>
          </a:p>
        </p:txBody>
      </p:sp>
      <p:sp>
        <p:nvSpPr>
          <p:cNvPr id="83" name="Google Shape;83;p10"/>
          <p:cNvSpPr txBox="1"/>
          <p:nvPr/>
        </p:nvSpPr>
        <p:spPr>
          <a:xfrm>
            <a:off x="3913549" y="13393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Micro  computers</a:t>
            </a:r>
            <a:endParaRPr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Cartoon Boy with Watch on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67892" y="769356"/>
            <a:ext cx="3522118" cy="60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Based on size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826" name="AutoShape 2" descr="mainframe computer and a mini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769600" y="5490542"/>
            <a:ext cx="6934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Specialized computers designed to perform specific tasks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Often built into other devices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Used in house hold appliances, industrial machines etc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Smart  TV, Washing machines,  car controls , Microwave ovens. </a:t>
            </a:r>
            <a:endParaRPr lang="en-US" sz="2800" dirty="0"/>
          </a:p>
        </p:txBody>
      </p:sp>
      <p:sp>
        <p:nvSpPr>
          <p:cNvPr id="31" name="Google Shape;83;p10"/>
          <p:cNvSpPr txBox="1"/>
          <p:nvPr/>
        </p:nvSpPr>
        <p:spPr>
          <a:xfrm>
            <a:off x="11863749" y="15425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Embedded computers</a:t>
            </a:r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3276600" y="5566742"/>
            <a:ext cx="6934200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Most common type of computers used by individuals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Designed for general purpose tasks  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Found in homes, schools and offices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Used for browsing the internet, word processing, gaming etc.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Based on a micro processor which integrates the functions of a  computer.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9824" y="1830388"/>
            <a:ext cx="4346575" cy="3622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8546" name="AutoShape 2" descr="30 Examples of Embedded Computers - Uses in Everyday Lif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0" y="2311400"/>
            <a:ext cx="5816600" cy="290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311400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553511" y="4622967"/>
            <a:ext cx="939800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Types of computers</a:t>
            </a:r>
            <a:endParaRPr sz="6600"/>
          </a:p>
        </p:txBody>
      </p:sp>
      <p:sp>
        <p:nvSpPr>
          <p:cNvPr id="83" name="Google Shape;83;p10"/>
          <p:cNvSpPr txBox="1"/>
          <p:nvPr/>
        </p:nvSpPr>
        <p:spPr>
          <a:xfrm>
            <a:off x="3202349" y="10091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Analog  computers</a:t>
            </a:r>
            <a:endParaRPr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Cartoon Boy with Watch on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67892" y="769356"/>
            <a:ext cx="5695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Based on functionality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826" name="AutoShape 2" descr="mainframe computer and a mini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337800" y="5029200"/>
            <a:ext cx="6731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Process data in binary form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0s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and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1s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Most common type of computer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Capable of performing arithmetic and logical operations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Used in personal computers , servers, smart phones etc.</a:t>
            </a:r>
          </a:p>
          <a:p>
            <a:pPr lvl="0">
              <a:lnSpc>
                <a:spcPct val="8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. </a:t>
            </a:r>
            <a:endParaRPr lang="en-US" sz="2800" dirty="0"/>
          </a:p>
        </p:txBody>
      </p:sp>
      <p:sp>
        <p:nvSpPr>
          <p:cNvPr id="31" name="Google Shape;83;p10"/>
          <p:cNvSpPr txBox="1"/>
          <p:nvPr/>
        </p:nvSpPr>
        <p:spPr>
          <a:xfrm>
            <a:off x="11762149" y="18219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Digital computers</a:t>
            </a:r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2692400" y="4652342"/>
            <a:ext cx="7010400" cy="4567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Designed to process continuous data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Uses physical quantities such as voltage , current to represent data.  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Used for tasks that require real-time simulations.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Used in scientific research, engineering and control system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Used in Speedometers, thermometers, Radar systems</a:t>
            </a:r>
          </a:p>
        </p:txBody>
      </p:sp>
      <p:sp>
        <p:nvSpPr>
          <p:cNvPr id="80898" name="AutoShape 2" descr="Analog computer | Definition, Exampl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3600" y="1958974"/>
            <a:ext cx="3962400" cy="227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901" name="AutoShape 5" descr="Classification Of Digital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2636899"/>
            <a:ext cx="3987800" cy="209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904" name="AutoShape 8" descr="हाइब्रिड कंप्यूटर क्या है (What 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E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311400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553511" y="4622967"/>
            <a:ext cx="939800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Types of computers</a:t>
            </a:r>
            <a:endParaRPr sz="6600"/>
          </a:p>
        </p:txBody>
      </p:sp>
      <p:sp>
        <p:nvSpPr>
          <p:cNvPr id="83" name="Google Shape;83;p10"/>
          <p:cNvSpPr txBox="1"/>
          <p:nvPr/>
        </p:nvSpPr>
        <p:spPr>
          <a:xfrm>
            <a:off x="3202349" y="10091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Hybrid  computers</a:t>
            </a:r>
            <a:endParaRPr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Cartoon Boy with Watch on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67892" y="769356"/>
            <a:ext cx="5695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Based on functionality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826" name="AutoShape 2" descr="mainframe computer and a mini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581400" y="5084142"/>
            <a:ext cx="13360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Combine the features of both Analog and digital computers.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Can process both continuous (analog) as well as digital data .  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Highly useful in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specifc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applicaions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where both types of data need to be processed. simultaneously.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Used in Hospitals(patient monitoring systems), scientific research ( temperature recording system) and industries 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</p:txBody>
      </p:sp>
      <p:sp>
        <p:nvSpPr>
          <p:cNvPr id="80898" name="AutoShape 2" descr="Analog computer | Definition, Exampl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1" name="AutoShape 5" descr="Classification Of Digital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4" name="AutoShape 8" descr="हाइब्रिड कंप्यूटर क्या है (What 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4100" y="1616075"/>
            <a:ext cx="6819900" cy="3202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;p10"/>
          <p:cNvGrpSpPr/>
          <p:nvPr/>
        </p:nvGrpSpPr>
        <p:grpSpPr>
          <a:xfrm>
            <a:off x="0" y="0"/>
            <a:ext cx="2311400" cy="10287000"/>
            <a:chOff x="0" y="0"/>
            <a:chExt cx="720641" cy="2709333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720641" cy="2709333"/>
            </a:xfrm>
            <a:custGeom>
              <a:avLst/>
              <a:gdLst/>
              <a:ahLst/>
              <a:cxnLst/>
              <a:rect l="l" t="t" r="r" b="b"/>
              <a:pathLst>
                <a:path w="720641" h="2709333" extrusionOk="0">
                  <a:moveTo>
                    <a:pt x="0" y="0"/>
                  </a:moveTo>
                  <a:lnTo>
                    <a:pt x="720641" y="0"/>
                  </a:lnTo>
                  <a:lnTo>
                    <a:pt x="7206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Google Shape;76;p10"/>
            <p:cNvSpPr txBox="1"/>
            <p:nvPr/>
          </p:nvSpPr>
          <p:spPr>
            <a:xfrm>
              <a:off x="0" y="9525"/>
              <a:ext cx="720641" cy="269980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/>
        </p:nvSpPr>
        <p:spPr>
          <a:xfrm rot="-5400000">
            <a:off x="-3553511" y="4622967"/>
            <a:ext cx="939800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>
                <a:solidFill>
                  <a:srgbClr val="FDF8EC"/>
                </a:solidFill>
                <a:latin typeface="Josefin Sans SemiBold"/>
                <a:sym typeface="Josefin Sans SemiBold"/>
              </a:rPr>
              <a:t>Types of computers</a:t>
            </a:r>
            <a:endParaRPr sz="6600"/>
          </a:p>
        </p:txBody>
      </p:sp>
      <p:sp>
        <p:nvSpPr>
          <p:cNvPr id="83" name="Google Shape;83;p10"/>
          <p:cNvSpPr txBox="1"/>
          <p:nvPr/>
        </p:nvSpPr>
        <p:spPr>
          <a:xfrm>
            <a:off x="3202349" y="1009196"/>
            <a:ext cx="40775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Workstations</a:t>
            </a:r>
            <a:endParaRPr/>
          </a:p>
        </p:txBody>
      </p:sp>
      <p:sp>
        <p:nvSpPr>
          <p:cNvPr id="1032" name="AutoShape 8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700+ Adding Sugar To Tea Stock Photo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AutoShape 17" descr="120,700+ Woman Drinking Tea Stock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Watching youtube video on laptop hi-r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Cartoon Boy with Watch on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67892" y="769356"/>
            <a:ext cx="5726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Based on performance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826" name="AutoShape 2" descr="mainframe computer and a mini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337800" y="4572000"/>
            <a:ext cx="673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 Specialized computers designed to manage, store, provide resources to other computers (client)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High processing power to handle multiple requests and manage extensive data.</a:t>
            </a: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Built for high availability and reliability, often operating 24/7 without interruption.</a:t>
            </a: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Provide services such as web hosting, file sharing, database management, and email hosting.</a:t>
            </a:r>
          </a:p>
        </p:txBody>
      </p:sp>
      <p:sp>
        <p:nvSpPr>
          <p:cNvPr id="31" name="Google Shape;83;p10"/>
          <p:cNvSpPr txBox="1"/>
          <p:nvPr/>
        </p:nvSpPr>
        <p:spPr>
          <a:xfrm>
            <a:off x="9806349" y="1371600"/>
            <a:ext cx="459545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3D00"/>
                </a:solidFill>
                <a:latin typeface="Josefin Sans"/>
                <a:sym typeface="Josefin Sans"/>
              </a:rPr>
              <a:t>servers</a:t>
            </a:r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2692400" y="4652342"/>
            <a:ext cx="7010400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High performance computers that require greater processing power.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Contain high performance processes (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mutli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-core or Multi-threaded).  </a:t>
            </a:r>
          </a:p>
          <a:p>
            <a:pPr lvl="0">
              <a:lnSpc>
                <a:spcPct val="8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Used for 3 D graphics rendering, video editing, CAD etc </a:t>
            </a:r>
          </a:p>
          <a:p>
            <a:pPr lvl="0">
              <a:lnSpc>
                <a:spcPct val="80000"/>
              </a:lnSpc>
              <a:buFont typeface="Wingdings" pitchFamily="2" charset="2"/>
              <a:buChar char="ü"/>
            </a:pPr>
            <a:endParaRPr lang="en-US" sz="2800" dirty="0" smtClean="0">
              <a:solidFill>
                <a:schemeClr val="bg2">
                  <a:lumMod val="50000"/>
                </a:schemeClr>
              </a:solidFill>
              <a:latin typeface="Josefin Sans"/>
              <a:sym typeface="Josefin Sans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Josefin Sans"/>
                <a:sym typeface="Josefin Sans"/>
              </a:rPr>
              <a:t> used by engineers, designers, architects, scientists, architects for performing complex tasks.</a:t>
            </a:r>
          </a:p>
        </p:txBody>
      </p:sp>
      <p:sp>
        <p:nvSpPr>
          <p:cNvPr id="80898" name="AutoShape 2" descr="Analog computer | Definition, Exampl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1" name="AutoShape 5" descr="Classification Of Digital Compute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4" name="AutoShape 8" descr="हाइब्रिड कंप्यूटर क्या है (What i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994" name="AutoShape 2" descr="HP Workstations | Dell Workst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8100" y="2143124"/>
            <a:ext cx="3924300" cy="198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36200" y="1955801"/>
            <a:ext cx="4470400" cy="239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 Food Ad Cafeteria Business Pl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marL="0" marR="0" indent="0" algn="ctr" rtl="0">
          <a:lnSpc>
            <a:spcPct val="60000"/>
          </a:lnSpc>
          <a:spcBef>
            <a:spcPts val="0"/>
          </a:spcBef>
          <a:spcAft>
            <a:spcPts val="0"/>
          </a:spcAft>
          <a:buNone/>
          <a:defRPr sz="16030" b="1" i="0" u="none" strike="noStrike" cap="none" dirty="0" smtClean="0">
            <a:solidFill>
              <a:srgbClr val="FDF8EC"/>
            </a:solidFill>
            <a:latin typeface="Josefin Sans SemiBold"/>
            <a:ea typeface="Josefin Sans SemiBold"/>
            <a:cs typeface="Josefin Sans SemiBold"/>
            <a:sym typeface="Josefin Sans SemiBol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3537</TotalTime>
  <Words>1937</Words>
  <PresentationFormat>Custom</PresentationFormat>
  <Paragraphs>468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Georgia</vt:lpstr>
      <vt:lpstr>Josefin Sans SemiBold</vt:lpstr>
      <vt:lpstr>Calibri</vt:lpstr>
      <vt:lpstr>Josefin Sans</vt:lpstr>
      <vt:lpstr>Wingdings</vt:lpstr>
      <vt:lpstr>Retro Food Ad Cafeteria Business Plan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amysheha</cp:lastModifiedBy>
  <cp:revision>230</cp:revision>
  <dcterms:modified xsi:type="dcterms:W3CDTF">2025-07-04T06:51:15Z</dcterms:modified>
</cp:coreProperties>
</file>